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g" ContentType="video/unknown"/>
  <Default Extension="rels" ContentType="application/vnd.openxmlformats-package.relationships+xml"/>
  <Default Extension="mov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7" r:id="rId2"/>
    <p:sldId id="256" r:id="rId3"/>
    <p:sldId id="258" r:id="rId4"/>
    <p:sldId id="259" r:id="rId5"/>
    <p:sldId id="260" r:id="rId6"/>
    <p:sldId id="261" r:id="rId7"/>
    <p:sldId id="277" r:id="rId8"/>
    <p:sldId id="262" r:id="rId9"/>
    <p:sldId id="263" r:id="rId10"/>
    <p:sldId id="264" r:id="rId11"/>
    <p:sldId id="265" r:id="rId12"/>
    <p:sldId id="266" r:id="rId13"/>
    <p:sldId id="270" r:id="rId14"/>
    <p:sldId id="267" r:id="rId15"/>
    <p:sldId id="268" r:id="rId16"/>
    <p:sldId id="273" r:id="rId17"/>
    <p:sldId id="272" r:id="rId18"/>
    <p:sldId id="269" r:id="rId19"/>
    <p:sldId id="271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9B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3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345DB-7365-7D4C-A4E7-B5A642ADB857}" type="datetimeFigureOut">
              <a:rPr lang="en-US" smtClean="0"/>
              <a:t>7/28/14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3A6BE-C62F-364C-AA22-B749A417E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55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Tori</a:t>
            </a:r>
            <a:r>
              <a:rPr lang="en-US" baseline="0" dirty="0" smtClean="0"/>
              <a:t> first 4, </a:t>
            </a:r>
            <a:r>
              <a:rPr lang="en-US" baseline="0" dirty="0" err="1" smtClean="0"/>
              <a:t>jenna</a:t>
            </a:r>
            <a:r>
              <a:rPr lang="en-US" baseline="0" dirty="0" smtClean="0"/>
              <a:t> second </a:t>
            </a:r>
            <a:r>
              <a:rPr lang="en-US" baseline="0" dirty="0" smtClean="0"/>
              <a:t>4</a:t>
            </a:r>
          </a:p>
          <a:p>
            <a:r>
              <a:rPr lang="en-US" baseline="0" dirty="0" smtClean="0"/>
              <a:t>Solar flare: burst of energy/brightening/radiation from within a constrained region of the sun</a:t>
            </a:r>
          </a:p>
          <a:p>
            <a:r>
              <a:rPr lang="en-US" baseline="0" dirty="0" smtClean="0"/>
              <a:t>IPS: arrival of a CME or high speed stream at work </a:t>
            </a:r>
          </a:p>
          <a:p>
            <a:r>
              <a:rPr lang="en-US" baseline="0" dirty="0" smtClean="0"/>
              <a:t>Radiation belt enhancement: a change in the flux of electron population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A6BE-C62F-364C-AA22-B749A417E7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312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jenna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A6BE-C62F-364C-AA22-B749A417E7D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29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A6BE-C62F-364C-AA22-B749A417E7D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347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A6BE-C62F-364C-AA22-B749A417E7D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25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jenna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A6BE-C62F-364C-AA22-B749A417E7D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95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A6BE-C62F-364C-AA22-B749A417E7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95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jenna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A6BE-C62F-364C-AA22-B749A417E7D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235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A6BE-C62F-364C-AA22-B749A417E7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55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A6BE-C62F-364C-AA22-B749A417E7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03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jenna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A6BE-C62F-364C-AA22-B749A417E7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37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jenna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A6BE-C62F-364C-AA22-B749A417E7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72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Density</a:t>
            </a:r>
            <a:r>
              <a:rPr lang="en-US" baseline="0" dirty="0" smtClean="0"/>
              <a:t> </a:t>
            </a:r>
            <a:r>
              <a:rPr lang="en-US" baseline="0" smtClean="0"/>
              <a:t>and speed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A6BE-C62F-364C-AA22-B749A417E7D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7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Tori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A6BE-C62F-364C-AA22-B749A417E7D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323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A6BE-C62F-364C-AA22-B749A417E7D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32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jenna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53A6BE-C62F-364C-AA22-B749A417E7D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51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7/28/14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7/28/14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7/28/14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7/28/14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7/28/14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7/28/14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7/28/14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7/28/14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7/28/14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7/28/14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7/28/14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7/28/14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7/28/14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2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1" Type="http://schemas.microsoft.com/office/2007/relationships/media" Target="../media/media2.mpg"/><Relationship Id="rId2" Type="http://schemas.openxmlformats.org/officeDocument/2006/relationships/video" Target="../media/media2.m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1" Type="http://schemas.microsoft.com/office/2007/relationships/media" Target="../media/media3.mpg"/><Relationship Id="rId2" Type="http://schemas.openxmlformats.org/officeDocument/2006/relationships/video" Target="../media/media3.m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2168" y="1992664"/>
            <a:ext cx="6498158" cy="1724867"/>
          </a:xfrm>
        </p:spPr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/>
            </a:r>
            <a:br>
              <a:rPr lang="en-US" dirty="0" smtClean="0">
                <a:latin typeface="Century Gothic"/>
                <a:cs typeface="Century Gothic"/>
              </a:rPr>
            </a:br>
            <a:r>
              <a:rPr lang="en-US" dirty="0">
                <a:latin typeface="Century Gothic"/>
                <a:cs typeface="Century Gothic"/>
              </a:rPr>
              <a:t/>
            </a:r>
            <a:br>
              <a:rPr lang="en-US" dirty="0">
                <a:latin typeface="Century Gothic"/>
                <a:cs typeface="Century Gothic"/>
              </a:rPr>
            </a:br>
            <a:r>
              <a:rPr lang="en-US" dirty="0" smtClean="0">
                <a:latin typeface="Century Gothic"/>
                <a:cs typeface="Century Gothic"/>
              </a:rPr>
              <a:t/>
            </a:r>
            <a:br>
              <a:rPr lang="en-US" dirty="0" smtClean="0">
                <a:latin typeface="Century Gothic"/>
                <a:cs typeface="Century Gothic"/>
              </a:rPr>
            </a:br>
            <a:r>
              <a:rPr lang="en-US" dirty="0" smtClean="0">
                <a:latin typeface="Century Gothic"/>
                <a:cs typeface="Century Gothic"/>
              </a:rPr>
              <a:t>Space Weather Forecasting</a:t>
            </a:r>
            <a:br>
              <a:rPr lang="en-US" dirty="0" smtClean="0">
                <a:latin typeface="Century Gothic"/>
                <a:cs typeface="Century Gothic"/>
              </a:rPr>
            </a:br>
            <a:r>
              <a:rPr lang="en-US" dirty="0" smtClean="0">
                <a:latin typeface="Century Gothic"/>
                <a:cs typeface="Century Gothic"/>
              </a:rPr>
              <a:t>~The Life of a Trainee~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717531"/>
            <a:ext cx="6498159" cy="91664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entury Gothic"/>
                <a:cs typeface="Century Gothic"/>
              </a:rPr>
              <a:t>Tori Janus and Jenna Zink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39565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22922" y="1716414"/>
            <a:ext cx="6498158" cy="1724867"/>
          </a:xfrm>
        </p:spPr>
        <p:txBody>
          <a:bodyPr/>
          <a:lstStyle/>
          <a:p>
            <a:r>
              <a:rPr lang="en-US" sz="4400" dirty="0" smtClean="0">
                <a:latin typeface="Century Gothic"/>
                <a:cs typeface="Century Gothic"/>
              </a:rPr>
              <a:t>CME that Happened </a:t>
            </a:r>
            <a:r>
              <a:rPr lang="en-US" sz="4400" dirty="0">
                <a:latin typeface="Century Gothic"/>
                <a:cs typeface="Century Gothic"/>
              </a:rPr>
              <a:t>W</a:t>
            </a:r>
            <a:r>
              <a:rPr lang="en-US" sz="4400" dirty="0" smtClean="0">
                <a:latin typeface="Century Gothic"/>
                <a:cs typeface="Century Gothic"/>
              </a:rPr>
              <a:t>hile </a:t>
            </a:r>
            <a:r>
              <a:rPr lang="en-US" sz="4400" dirty="0">
                <a:latin typeface="Century Gothic"/>
                <a:cs typeface="Century Gothic"/>
              </a:rPr>
              <a:t>W</a:t>
            </a:r>
            <a:r>
              <a:rPr lang="en-US" sz="4400" dirty="0" smtClean="0">
                <a:latin typeface="Century Gothic"/>
                <a:cs typeface="Century Gothic"/>
              </a:rPr>
              <a:t>e </a:t>
            </a:r>
            <a:r>
              <a:rPr lang="en-US" sz="4400" dirty="0">
                <a:latin typeface="Century Gothic"/>
                <a:cs typeface="Century Gothic"/>
              </a:rPr>
              <a:t>W</a:t>
            </a:r>
            <a:r>
              <a:rPr lang="en-US" sz="4400" dirty="0" smtClean="0">
                <a:latin typeface="Century Gothic"/>
                <a:cs typeface="Century Gothic"/>
              </a:rPr>
              <a:t>ere on Duty </a:t>
            </a:r>
            <a:r>
              <a:rPr lang="en-US" sz="4400" dirty="0" smtClean="0">
                <a:latin typeface="Century Gothic"/>
                <a:cs typeface="Century Gothic"/>
                <a:sym typeface="Wingdings"/>
              </a:rPr>
              <a:t></a:t>
            </a:r>
            <a:endParaRPr lang="en-US" sz="4400" dirty="0">
              <a:latin typeface="Century Gothic"/>
              <a:cs typeface="Century Gothic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22922" y="3482062"/>
            <a:ext cx="6498159" cy="91664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Century Gothic"/>
                <a:cs typeface="Century Gothic"/>
              </a:rPr>
              <a:t>2014-07-08T16:20Z</a:t>
            </a:r>
            <a:endParaRPr lang="en-US" sz="24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74492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Source Location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Seen in SDO 193</a:t>
            </a:r>
          </a:p>
          <a:p>
            <a:pPr lvl="1"/>
            <a:r>
              <a:rPr lang="en-US" dirty="0" smtClean="0"/>
              <a:t>N15E45</a:t>
            </a:r>
          </a:p>
          <a:p>
            <a:pPr lvl="1"/>
            <a:r>
              <a:rPr lang="en-US" dirty="0" smtClean="0"/>
              <a:t>AR 2113</a:t>
            </a:r>
            <a:endParaRPr lang="en-US" dirty="0"/>
          </a:p>
        </p:txBody>
      </p:sp>
      <p:pic>
        <p:nvPicPr>
          <p:cNvPr id="6" name="Picture 5" descr="Screen Shot 2014-07-22 at 3.35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166" y="1444532"/>
            <a:ext cx="4479448" cy="3793081"/>
          </a:xfrm>
          <a:prstGeom prst="rect">
            <a:avLst/>
          </a:prstGeom>
        </p:spPr>
      </p:pic>
      <p:pic>
        <p:nvPicPr>
          <p:cNvPr id="9" name="Picture 8" descr="Screen Shot 2014-07-22 at 3.38.1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44" y="2969178"/>
            <a:ext cx="3845831" cy="358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66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Signatures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Flare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Prominence Material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Dimming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Wave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Rising Loops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Picture 3" descr="Screen Shot 2014-07-22 at 3.39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69" y="1508543"/>
            <a:ext cx="4320297" cy="435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26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SDO Video of the Eruption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20140701_1024_0193-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12759" y="1413351"/>
            <a:ext cx="4779036" cy="4779036"/>
          </a:xfrm>
        </p:spPr>
      </p:pic>
    </p:spTree>
    <p:extLst>
      <p:ext uri="{BB962C8B-B14F-4D97-AF65-F5344CB8AC3E}">
        <p14:creationId xmlns:p14="http://schemas.microsoft.com/office/powerpoint/2010/main" val="378355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The Dragon Flare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Start Time: 2014-07-08T16:08Z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Peak Time: 2014-07-08T16:20Z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End Time: 2014-07-08T16:30Z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M6.5 Class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Picture 3" descr="Screen Shot 2014-07-22 at 3.41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421" y="1413610"/>
            <a:ext cx="3777195" cy="449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1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The Coronal Mass Ejection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Start Time: 2014-07-08T16:54Z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Type: C type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Half-width: 49 degrees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Speed: 725 km/s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Longitude: -67 degrees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Latitude: 34 degrees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Passes 21.5 </a:t>
            </a:r>
            <a:r>
              <a:rPr lang="en-US" dirty="0" err="1" smtClean="0">
                <a:latin typeface="Century Gothic"/>
                <a:cs typeface="Century Gothic"/>
              </a:rPr>
              <a:t>Rs</a:t>
            </a:r>
            <a:r>
              <a:rPr lang="en-US" dirty="0" smtClean="0">
                <a:latin typeface="Century Gothic"/>
                <a:cs typeface="Century Gothic"/>
              </a:rPr>
              <a:t> at: 2014-07-08T20:31Z</a:t>
            </a:r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3232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entury Gothic"/>
                <a:cs typeface="Century Gothic"/>
              </a:rPr>
              <a:t>WSA-ENLIL+Cone</a:t>
            </a:r>
            <a:r>
              <a:rPr lang="en-US" dirty="0" smtClean="0">
                <a:latin typeface="Century Gothic"/>
                <a:cs typeface="Century Gothic"/>
              </a:rPr>
              <a:t> </a:t>
            </a:r>
            <a:r>
              <a:rPr lang="en-US" dirty="0" smtClean="0">
                <a:latin typeface="Century Gothic"/>
                <a:cs typeface="Century Gothic"/>
              </a:rPr>
              <a:t>Model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20140708_203100_2.0_anim.tim-den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63" r="-78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3094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The Notification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Content Placeholder 3" descr="Screen%20Shot%202014-07-23%20at%2010.16.33%20AM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1" t="3460"/>
          <a:stretch/>
        </p:blipFill>
        <p:spPr>
          <a:xfrm>
            <a:off x="549275" y="1600200"/>
            <a:ext cx="8042275" cy="4343400"/>
          </a:xfrm>
        </p:spPr>
      </p:pic>
      <p:sp>
        <p:nvSpPr>
          <p:cNvPr id="3" name="TextBox 2"/>
          <p:cNvSpPr txBox="1"/>
          <p:nvPr/>
        </p:nvSpPr>
        <p:spPr>
          <a:xfrm>
            <a:off x="667759" y="4478156"/>
            <a:ext cx="7910698" cy="274977"/>
          </a:xfrm>
          <a:prstGeom prst="rect">
            <a:avLst/>
          </a:prstGeom>
          <a:solidFill>
            <a:srgbClr val="D39BDC">
              <a:alpha val="36000"/>
            </a:srgbClr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13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The Videos!</a:t>
            </a:r>
            <a:br>
              <a:rPr lang="en-US" dirty="0" smtClean="0">
                <a:latin typeface="Century Gothic"/>
                <a:cs typeface="Century Gothic"/>
              </a:rPr>
            </a:br>
            <a:r>
              <a:rPr lang="en-US" sz="2800" dirty="0" smtClean="0">
                <a:latin typeface="Century Gothic"/>
                <a:cs typeface="Century Gothic"/>
              </a:rPr>
              <a:t>(Thanks Barbara)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140701_c2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4898" y="1481449"/>
            <a:ext cx="4462151" cy="4462151"/>
          </a:xfrm>
        </p:spPr>
      </p:pic>
    </p:spTree>
    <p:extLst>
      <p:ext uri="{BB962C8B-B14F-4D97-AF65-F5344CB8AC3E}">
        <p14:creationId xmlns:p14="http://schemas.microsoft.com/office/powerpoint/2010/main" val="424009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40701_c3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5216" y="340585"/>
            <a:ext cx="5930331" cy="5930331"/>
          </a:xfrm>
        </p:spPr>
      </p:pic>
    </p:spTree>
    <p:extLst>
      <p:ext uri="{BB962C8B-B14F-4D97-AF65-F5344CB8AC3E}">
        <p14:creationId xmlns:p14="http://schemas.microsoft.com/office/powerpoint/2010/main" val="3329801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What We Study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Solar Flare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Coronal Mass Ejection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Solar Energetic Particle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Interplanetary Shock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Magnetopause Crossing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Geomagnetic Storm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Radiation Belt Enhancement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High Speed </a:t>
            </a:r>
            <a:r>
              <a:rPr lang="en-US" dirty="0">
                <a:latin typeface="Century Gothic"/>
                <a:cs typeface="Century Gothic"/>
              </a:rPr>
              <a:t>S</a:t>
            </a:r>
            <a:r>
              <a:rPr lang="en-US" dirty="0" smtClean="0">
                <a:latin typeface="Century Gothic"/>
                <a:cs typeface="Century Gothic"/>
              </a:rPr>
              <a:t>tream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1681" y="1533360"/>
            <a:ext cx="4531894" cy="33989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815" y="1507281"/>
            <a:ext cx="3920288" cy="39202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501" y="1602144"/>
            <a:ext cx="4901525" cy="33730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8284" y="1924072"/>
            <a:ext cx="4537950" cy="2274592"/>
          </a:xfrm>
          <a:prstGeom prst="rect">
            <a:avLst/>
          </a:prstGeom>
        </p:spPr>
      </p:pic>
      <p:pic>
        <p:nvPicPr>
          <p:cNvPr id="15" name="Picture 14" descr="Screen Shot 2014-07-22 at 2.50.5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95" y="1507281"/>
            <a:ext cx="4197685" cy="3492579"/>
          </a:xfrm>
          <a:prstGeom prst="rect">
            <a:avLst/>
          </a:prstGeom>
        </p:spPr>
      </p:pic>
      <p:pic>
        <p:nvPicPr>
          <p:cNvPr id="16" name="Picture 15" descr="Screen Shot 2014-07-22 at 3.06.0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987" y="1708356"/>
            <a:ext cx="4900013" cy="3103609"/>
          </a:xfrm>
          <a:prstGeom prst="rect">
            <a:avLst/>
          </a:prstGeom>
        </p:spPr>
      </p:pic>
      <p:pic>
        <p:nvPicPr>
          <p:cNvPr id="17" name="Picture 16" descr="Screen Shot 2014-07-22 at 3.08.12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815" y="1708356"/>
            <a:ext cx="3842240" cy="3719213"/>
          </a:xfrm>
          <a:prstGeom prst="rect">
            <a:avLst/>
          </a:prstGeom>
        </p:spPr>
      </p:pic>
      <p:pic>
        <p:nvPicPr>
          <p:cNvPr id="18" name="Picture 17" descr="Screen Shot 2014-07-22 at 3.10.18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339" y="1444532"/>
            <a:ext cx="4221764" cy="41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1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Bai</a:t>
            </a:r>
            <a:r>
              <a:rPr lang="en-US" dirty="0" smtClean="0"/>
              <a:t> </a:t>
            </a:r>
            <a:r>
              <a:rPr lang="en-US" dirty="0" err="1" smtClean="0"/>
              <a:t>Hatazzzz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80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59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Future Plans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Forecasting into the upcoming school year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Jenna is working with Dr. Rebekah Evans on CME Deflection</a:t>
            </a:r>
          </a:p>
          <a:p>
            <a:pPr lvl="1"/>
            <a:r>
              <a:rPr lang="en-US" dirty="0" smtClean="0">
                <a:latin typeface="Century Gothic"/>
                <a:cs typeface="Century Gothic"/>
              </a:rPr>
              <a:t>They are currently working on getting published </a:t>
            </a:r>
          </a:p>
          <a:p>
            <a:pPr lvl="1"/>
            <a:r>
              <a:rPr lang="en-US" dirty="0" smtClean="0">
                <a:latin typeface="Century Gothic"/>
                <a:cs typeface="Century Gothic"/>
              </a:rPr>
              <a:t>They are attending the AGU fall meeting in December in San Francisco, California!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Tori is continuing her studies with the career goal of becoming a Dentist</a:t>
            </a:r>
          </a:p>
          <a:p>
            <a:pPr lvl="1"/>
            <a:r>
              <a:rPr lang="en-US" dirty="0" smtClean="0">
                <a:latin typeface="Century Gothic"/>
                <a:cs typeface="Century Gothic"/>
              </a:rPr>
              <a:t>She is going to Honduras with UMD’s branch of the Global Dental Brigades to work with children</a:t>
            </a:r>
          </a:p>
        </p:txBody>
      </p:sp>
    </p:spTree>
    <p:extLst>
      <p:ext uri="{BB962C8B-B14F-4D97-AF65-F5344CB8AC3E}">
        <p14:creationId xmlns:p14="http://schemas.microsoft.com/office/powerpoint/2010/main" val="2138739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Integrate Space Weather Analysis System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10253F"/>
                </a:solidFill>
                <a:latin typeface="Century Gothic"/>
                <a:ea typeface="Times New Roman"/>
                <a:cs typeface="Times New Roman"/>
              </a:rPr>
              <a:t>“</a:t>
            </a:r>
            <a:r>
              <a:rPr lang="en-US" dirty="0" err="1">
                <a:solidFill>
                  <a:srgbClr val="10253F"/>
                </a:solidFill>
                <a:latin typeface="Century Gothic"/>
                <a:ea typeface="Times New Roman"/>
                <a:cs typeface="Times New Roman"/>
              </a:rPr>
              <a:t>iSWA</a:t>
            </a:r>
            <a:r>
              <a:rPr lang="en-US" dirty="0">
                <a:solidFill>
                  <a:srgbClr val="10253F"/>
                </a:solidFill>
                <a:latin typeface="Century Gothic"/>
                <a:ea typeface="Times New Roman"/>
                <a:cs typeface="Times New Roman"/>
              </a:rPr>
              <a:t> is a flexible, turn-key, </a:t>
            </a:r>
            <a:r>
              <a:rPr lang="en-US" dirty="0">
                <a:solidFill>
                  <a:srgbClr val="10253F"/>
                </a:solidFill>
                <a:highlight>
                  <a:srgbClr val="FFFF00"/>
                </a:highlight>
                <a:latin typeface="Century Gothic"/>
                <a:ea typeface="Times New Roman"/>
                <a:cs typeface="Times New Roman"/>
              </a:rPr>
              <a:t>Web-based</a:t>
            </a:r>
            <a:r>
              <a:rPr lang="en-US" dirty="0">
                <a:solidFill>
                  <a:srgbClr val="10253F"/>
                </a:solidFill>
                <a:latin typeface="Century Gothic"/>
                <a:ea typeface="Times New Roman"/>
                <a:cs typeface="Times New Roman"/>
              </a:rPr>
              <a:t> dissemination system for NASA-relevant </a:t>
            </a:r>
            <a:r>
              <a:rPr lang="en-US" dirty="0">
                <a:solidFill>
                  <a:srgbClr val="10253F"/>
                </a:solidFill>
                <a:highlight>
                  <a:srgbClr val="FFFF00"/>
                </a:highlight>
                <a:latin typeface="Century Gothic"/>
                <a:ea typeface="Times New Roman"/>
                <a:cs typeface="Times New Roman"/>
              </a:rPr>
              <a:t>space weather information</a:t>
            </a:r>
            <a:r>
              <a:rPr lang="en-US" dirty="0">
                <a:solidFill>
                  <a:srgbClr val="10253F"/>
                </a:solidFill>
                <a:latin typeface="Century Gothic"/>
                <a:ea typeface="Times New Roman"/>
                <a:cs typeface="Times New Roman"/>
              </a:rPr>
              <a:t> that combines forecasts based on the most advanced space weather models with concurrent space environment information. </a:t>
            </a:r>
            <a:r>
              <a:rPr lang="en-US" dirty="0" err="1">
                <a:solidFill>
                  <a:srgbClr val="10253F"/>
                </a:solidFill>
                <a:latin typeface="Century Gothic"/>
                <a:ea typeface="Times New Roman"/>
                <a:cs typeface="Times New Roman"/>
              </a:rPr>
              <a:t>iSWA</a:t>
            </a:r>
            <a:r>
              <a:rPr lang="en-US" dirty="0">
                <a:solidFill>
                  <a:srgbClr val="10253F"/>
                </a:solidFill>
                <a:latin typeface="Century Gothic"/>
                <a:ea typeface="Times New Roman"/>
                <a:cs typeface="Times New Roman"/>
              </a:rPr>
              <a:t> is </a:t>
            </a:r>
            <a:r>
              <a:rPr lang="en-US" dirty="0">
                <a:solidFill>
                  <a:srgbClr val="10253F"/>
                </a:solidFill>
                <a:highlight>
                  <a:srgbClr val="FFFF00"/>
                </a:highlight>
                <a:latin typeface="Century Gothic"/>
                <a:ea typeface="Times New Roman"/>
                <a:cs typeface="Times New Roman"/>
              </a:rPr>
              <a:t>customer-configurable</a:t>
            </a:r>
            <a:r>
              <a:rPr lang="en-US" dirty="0">
                <a:solidFill>
                  <a:srgbClr val="10253F"/>
                </a:solidFill>
                <a:latin typeface="Century Gothic"/>
                <a:ea typeface="Times New Roman"/>
                <a:cs typeface="Times New Roman"/>
              </a:rPr>
              <a:t> and adaptable for use as a powerful decision-making tool. The system offers an unprecedented ability to </a:t>
            </a:r>
            <a:r>
              <a:rPr lang="en-US" dirty="0">
                <a:solidFill>
                  <a:srgbClr val="10253F"/>
                </a:solidFill>
                <a:highlight>
                  <a:srgbClr val="FFFF00"/>
                </a:highlight>
                <a:latin typeface="Century Gothic"/>
                <a:ea typeface="Times New Roman"/>
                <a:cs typeface="Times New Roman"/>
              </a:rPr>
              <a:t>analyze the present and expected future space weather impacts on NASA’s human and robotic missions</a:t>
            </a:r>
            <a:r>
              <a:rPr lang="en-US" dirty="0">
                <a:solidFill>
                  <a:srgbClr val="10253F"/>
                </a:solidFill>
                <a:latin typeface="Century Gothic"/>
                <a:ea typeface="Times New Roman"/>
                <a:cs typeface="Times New Roman"/>
              </a:rPr>
              <a:t>.”</a:t>
            </a:r>
            <a:endParaRPr lang="en-US" sz="1400" dirty="0">
              <a:latin typeface="Times New Roman"/>
              <a:ea typeface="Times New Roman"/>
            </a:endParaRPr>
          </a:p>
          <a:p>
            <a:endParaRPr lang="en-US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34927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4-07-22 at 3.18.37 PM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133" b="-35133"/>
          <a:stretch>
            <a:fillRect/>
          </a:stretch>
        </p:blipFill>
        <p:spPr>
          <a:xfrm>
            <a:off x="549275" y="2671079"/>
            <a:ext cx="8382533" cy="4527163"/>
          </a:xfrm>
        </p:spPr>
      </p:pic>
      <p:pic>
        <p:nvPicPr>
          <p:cNvPr id="5" name="Picture 4" descr="Screen%20Shot%202014-07-23%20at%2010.25.57%20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90" y="107576"/>
            <a:ext cx="7193105" cy="3516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77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entury Gothic"/>
                <a:cs typeface="Century Gothic"/>
              </a:rPr>
              <a:t>StereoCat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CME analysis program developed by Leila Mays and </a:t>
            </a:r>
            <a:r>
              <a:rPr lang="en-US" dirty="0" err="1" smtClean="0"/>
              <a:t>Antti</a:t>
            </a:r>
            <a:r>
              <a:rPr lang="en-US" dirty="0" smtClean="0"/>
              <a:t> </a:t>
            </a:r>
            <a:r>
              <a:rPr lang="en-US" dirty="0" err="1" smtClean="0"/>
              <a:t>Pulkkinen</a:t>
            </a:r>
            <a:endParaRPr lang="en-US" dirty="0" smtClean="0"/>
          </a:p>
          <a:p>
            <a:r>
              <a:rPr lang="en-US" dirty="0" smtClean="0"/>
              <a:t>Allows us to measure CMEs</a:t>
            </a:r>
          </a:p>
          <a:p>
            <a:r>
              <a:rPr lang="en-US" dirty="0" smtClean="0"/>
              <a:t>The program gives the half-width, velocity, longitude, latitude, and arrival times at 21.5 solar radii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1" t="62695" r="29722" b="18652"/>
          <a:stretch/>
        </p:blipFill>
        <p:spPr bwMode="auto">
          <a:xfrm>
            <a:off x="6176036" y="235745"/>
            <a:ext cx="1939636" cy="136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726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" t="9421" r="4794" b="8594"/>
          <a:stretch/>
        </p:blipFill>
        <p:spPr bwMode="auto">
          <a:xfrm>
            <a:off x="987847" y="1302205"/>
            <a:ext cx="7502578" cy="384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01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Century Gothic"/>
                <a:cs typeface="Century Gothic"/>
              </a:rPr>
              <a:t>WSA-ENLIL+Cone</a:t>
            </a:r>
            <a:r>
              <a:rPr lang="en-US" dirty="0" smtClean="0">
                <a:latin typeface="Century Gothic"/>
                <a:cs typeface="Century Gothic"/>
              </a:rPr>
              <a:t> Model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This is the model that we use in order to predict the trajectory of CMEs!</a:t>
            </a: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Picture 3" descr="ws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50" y="2467062"/>
            <a:ext cx="6878867" cy="431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58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entury Gothic"/>
                <a:cs typeface="Century Gothic"/>
              </a:rPr>
              <a:t>DONKI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entury Gothic"/>
                <a:cs typeface="Century Gothic"/>
              </a:rPr>
              <a:t>Database of Notifications, Knowledge, Information</a:t>
            </a:r>
          </a:p>
          <a:p>
            <a:r>
              <a:rPr lang="en-US" dirty="0" smtClean="0">
                <a:latin typeface="Century Gothic"/>
                <a:cs typeface="Century Gothic"/>
              </a:rPr>
              <a:t>After thoroughly analyzing a space weather event, we enter the event into DONKI with the proper measurements</a:t>
            </a:r>
          </a:p>
          <a:p>
            <a:pPr lvl="1"/>
            <a:r>
              <a:rPr lang="en-US" dirty="0" smtClean="0">
                <a:latin typeface="Century Gothic"/>
                <a:cs typeface="Century Gothic"/>
              </a:rPr>
              <a:t>Space weather observations</a:t>
            </a:r>
          </a:p>
          <a:p>
            <a:pPr lvl="1"/>
            <a:r>
              <a:rPr lang="en-US" dirty="0" smtClean="0">
                <a:latin typeface="Century Gothic"/>
                <a:cs typeface="Century Gothic"/>
              </a:rPr>
              <a:t>Analysis</a:t>
            </a:r>
          </a:p>
          <a:p>
            <a:pPr lvl="1"/>
            <a:r>
              <a:rPr lang="en-US" dirty="0" smtClean="0">
                <a:latin typeface="Century Gothic"/>
                <a:cs typeface="Century Gothic"/>
              </a:rPr>
              <a:t>Models</a:t>
            </a:r>
          </a:p>
          <a:p>
            <a:pPr lvl="1"/>
            <a:r>
              <a:rPr lang="en-US" dirty="0" smtClean="0">
                <a:latin typeface="Century Gothic"/>
                <a:cs typeface="Century Gothic"/>
              </a:rPr>
              <a:t>Forecasts</a:t>
            </a:r>
          </a:p>
          <a:p>
            <a:pPr lvl="1"/>
            <a:r>
              <a:rPr lang="en-US" dirty="0" smtClean="0">
                <a:latin typeface="Century Gothic"/>
                <a:cs typeface="Century Gothic"/>
              </a:rPr>
              <a:t>Notifications</a:t>
            </a:r>
          </a:p>
          <a:p>
            <a:pPr marL="349250" lvl="1" indent="0">
              <a:buNone/>
            </a:pPr>
            <a:endParaRPr lang="en-US" dirty="0"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2" t="19336" r="32247" b="56060"/>
          <a:stretch/>
        </p:blipFill>
        <p:spPr bwMode="auto">
          <a:xfrm>
            <a:off x="5850107" y="289487"/>
            <a:ext cx="1329384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046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4-07-22 at 3.26.59 PM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" b="1951"/>
          <a:stretch>
            <a:fillRect/>
          </a:stretch>
        </p:blipFill>
        <p:spPr>
          <a:xfrm>
            <a:off x="318348" y="1015940"/>
            <a:ext cx="8696565" cy="4696762"/>
          </a:xfrm>
        </p:spPr>
      </p:pic>
    </p:spTree>
    <p:extLst>
      <p:ext uri="{BB962C8B-B14F-4D97-AF65-F5344CB8AC3E}">
        <p14:creationId xmlns:p14="http://schemas.microsoft.com/office/powerpoint/2010/main" val="3943949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1352</TotalTime>
  <Words>493</Words>
  <Application>Microsoft Macintosh PowerPoint</Application>
  <PresentationFormat>On-screen Show (4:3)</PresentationFormat>
  <Paragraphs>97</Paragraphs>
  <Slides>22</Slides>
  <Notes>15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Breeze</vt:lpstr>
      <vt:lpstr>   Space Weather Forecasting ~The Life of a Trainee~</vt:lpstr>
      <vt:lpstr>What We Study</vt:lpstr>
      <vt:lpstr>Integrate Space Weather Analysis System</vt:lpstr>
      <vt:lpstr>PowerPoint Presentation</vt:lpstr>
      <vt:lpstr>StereoCat</vt:lpstr>
      <vt:lpstr>PowerPoint Presentation</vt:lpstr>
      <vt:lpstr>WSA-ENLIL+Cone Model</vt:lpstr>
      <vt:lpstr>DONKI</vt:lpstr>
      <vt:lpstr>PowerPoint Presentation</vt:lpstr>
      <vt:lpstr>CME that Happened While We Were on Duty </vt:lpstr>
      <vt:lpstr>Source Location</vt:lpstr>
      <vt:lpstr>Signatures</vt:lpstr>
      <vt:lpstr>SDO Video of the Eruption</vt:lpstr>
      <vt:lpstr>The Dragon Flare</vt:lpstr>
      <vt:lpstr>The Coronal Mass Ejection</vt:lpstr>
      <vt:lpstr>WSA-ENLIL+Cone Model</vt:lpstr>
      <vt:lpstr>The Notification</vt:lpstr>
      <vt:lpstr>The Videos! (Thanks Barbara)</vt:lpstr>
      <vt:lpstr>PowerPoint Presentation</vt:lpstr>
      <vt:lpstr>Bai Hatazzzz</vt:lpstr>
      <vt:lpstr>PowerPoint Presentation</vt:lpstr>
      <vt:lpstr>Future Plans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 Study</dc:title>
  <dc:creator>Tori Janus</dc:creator>
  <cp:lastModifiedBy>Tori Janus</cp:lastModifiedBy>
  <cp:revision>49</cp:revision>
  <dcterms:created xsi:type="dcterms:W3CDTF">2014-07-22T18:21:57Z</dcterms:created>
  <dcterms:modified xsi:type="dcterms:W3CDTF">2014-07-28T20:09:38Z</dcterms:modified>
</cp:coreProperties>
</file>